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96" r:id="rId2"/>
    <p:sldId id="397" r:id="rId3"/>
    <p:sldId id="398" r:id="rId4"/>
    <p:sldId id="405" r:id="rId5"/>
    <p:sldId id="404" r:id="rId6"/>
    <p:sldId id="403" r:id="rId7"/>
    <p:sldId id="399" r:id="rId8"/>
    <p:sldId id="406" r:id="rId9"/>
    <p:sldId id="407" r:id="rId10"/>
    <p:sldId id="401" r:id="rId11"/>
    <p:sldId id="402" r:id="rId12"/>
    <p:sldId id="389" r:id="rId13"/>
    <p:sldId id="408" r:id="rId14"/>
    <p:sldId id="409" r:id="rId15"/>
    <p:sldId id="415" r:id="rId16"/>
    <p:sldId id="436" r:id="rId17"/>
    <p:sldId id="437" r:id="rId18"/>
    <p:sldId id="438" r:id="rId19"/>
    <p:sldId id="435" r:id="rId20"/>
    <p:sldId id="413" r:id="rId21"/>
    <p:sldId id="419" r:id="rId22"/>
    <p:sldId id="416" r:id="rId23"/>
    <p:sldId id="420" r:id="rId24"/>
    <p:sldId id="418" r:id="rId25"/>
    <p:sldId id="421" r:id="rId26"/>
    <p:sldId id="417" r:id="rId27"/>
    <p:sldId id="422" r:id="rId28"/>
    <p:sldId id="423" r:id="rId29"/>
    <p:sldId id="424" r:id="rId30"/>
    <p:sldId id="425" r:id="rId31"/>
    <p:sldId id="426" r:id="rId32"/>
    <p:sldId id="427" r:id="rId33"/>
    <p:sldId id="453" r:id="rId34"/>
    <p:sldId id="454" r:id="rId35"/>
    <p:sldId id="428" r:id="rId36"/>
    <p:sldId id="456" r:id="rId37"/>
    <p:sldId id="457" r:id="rId38"/>
    <p:sldId id="455" r:id="rId39"/>
    <p:sldId id="429" r:id="rId40"/>
    <p:sldId id="431" r:id="rId41"/>
    <p:sldId id="439" r:id="rId42"/>
    <p:sldId id="440" r:id="rId43"/>
    <p:sldId id="441" r:id="rId44"/>
    <p:sldId id="442" r:id="rId45"/>
    <p:sldId id="391" r:id="rId46"/>
    <p:sldId id="443" r:id="rId47"/>
    <p:sldId id="449" r:id="rId48"/>
    <p:sldId id="444" r:id="rId49"/>
    <p:sldId id="445" r:id="rId50"/>
    <p:sldId id="446" r:id="rId51"/>
    <p:sldId id="447" r:id="rId52"/>
    <p:sldId id="448" r:id="rId53"/>
    <p:sldId id="450" r:id="rId54"/>
    <p:sldId id="452" r:id="rId55"/>
    <p:sldId id="451" r:id="rId56"/>
    <p:sldId id="290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5" autoAdjust="0"/>
    <p:restoredTop sz="94660"/>
  </p:normalViewPr>
  <p:slideViewPr>
    <p:cSldViewPr>
      <p:cViewPr>
        <p:scale>
          <a:sx n="75" d="100"/>
          <a:sy n="75" d="100"/>
        </p:scale>
        <p:origin x="-3192" y="-8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jpeg"/><Relationship Id="rId5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1066800"/>
            <a:ext cx="534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Freedman, D.J. &amp; Assad, J.A. Nature 443, 85–88 (2006).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2362200"/>
            <a:ext cx="840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Sarma</a:t>
            </a:r>
            <a:r>
              <a:rPr lang="nl-NL" dirty="0"/>
              <a:t>, A., </a:t>
            </a:r>
            <a:r>
              <a:rPr lang="nl-NL" dirty="0" err="1"/>
              <a:t>Masse</a:t>
            </a:r>
            <a:r>
              <a:rPr lang="nl-NL" dirty="0"/>
              <a:t>, N.Y., Wang, X.-J. &amp; </a:t>
            </a:r>
            <a:r>
              <a:rPr lang="nl-NL" dirty="0" err="1"/>
              <a:t>Freedman</a:t>
            </a:r>
            <a:r>
              <a:rPr lang="nl-NL" dirty="0"/>
              <a:t>, D.J. Nat. </a:t>
            </a:r>
            <a:r>
              <a:rPr lang="nl-NL" dirty="0" err="1"/>
              <a:t>Neurosci</a:t>
            </a:r>
            <a:r>
              <a:rPr lang="nl-NL" dirty="0"/>
              <a:t>. 19, 143–149 (2016).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4267200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Categorization in monkeys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6800" y="5638800"/>
            <a:ext cx="528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 clear: the monkeys are doing categorization TASKS!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910058" y="3581400"/>
            <a:ext cx="4000425" cy="30479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609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Operationalizing Categorization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447800" y="2362200"/>
            <a:ext cx="6653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is it like to be a monkey doing categorization?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234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81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981200"/>
            <a:ext cx="49411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Implicit learning tasks</a:t>
            </a:r>
            <a:endParaRPr lang="en-US" sz="42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3352800"/>
            <a:ext cx="61080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Two stimuli: learn the rule!</a:t>
            </a:r>
          </a:p>
          <a:p>
            <a:endParaRPr lang="en-US" sz="4200" dirty="0"/>
          </a:p>
          <a:p>
            <a:r>
              <a:rPr lang="en-US" sz="4200" dirty="0" smtClean="0"/>
              <a:t>Press – or don’t press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048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4419600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/24mI6IV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4419600"/>
            <a:ext cx="20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/1QytfqA</a:t>
            </a:r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"/>
            <a:ext cx="64008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53000" y="457200"/>
            <a:ext cx="52741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No rule given Learning!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933"/>
            <a:ext cx="6705600" cy="735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67631"/>
            <a:ext cx="2057400" cy="225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67631"/>
            <a:ext cx="2057400" cy="225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67631"/>
            <a:ext cx="2057400" cy="225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95094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rot="150157" flipH="1" flipV="1">
            <a:off x="3886232" y="303357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86200" y="304800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2590800"/>
            <a:ext cx="357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pictures of 5.15 game… for fun!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7400" y="59436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#five15game</a:t>
            </a:r>
          </a:p>
        </p:txBody>
      </p:sp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4889">
            <a:off x="2438400" y="349734"/>
            <a:ext cx="4648200" cy="5791200"/>
            <a:chOff x="2438400" y="457200"/>
            <a:chExt cx="4648200" cy="5791200"/>
          </a:xfrm>
        </p:grpSpPr>
        <p:pic>
          <p:nvPicPr>
            <p:cNvPr id="7" name="dotlin16.mov">
              <a:hlinkHover r:id="" action="ppaction://ole?verb=0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 rot="15300000">
              <a:off x="2760494" y="1388896"/>
              <a:ext cx="4222521" cy="422251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438400" y="1143000"/>
              <a:ext cx="4648200" cy="4572000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4038600" y="457200"/>
              <a:ext cx="1600200" cy="57912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rot="150157" flipH="1" flipV="1">
            <a:off x="3886232" y="303357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86200" y="304800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 rot="1084889" flipH="1" flipV="1">
            <a:off x="4034837" y="373384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rot="150157" flipH="1" flipV="1">
            <a:off x="3886232" y="303357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86200" y="304800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 rot="1084889" flipH="1" flipV="1">
            <a:off x="4034837" y="373384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rot="150157" flipH="1" flipV="1">
            <a:off x="3886232" y="303357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86200" y="304800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95800" y="152400"/>
            <a:ext cx="609600" cy="6477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28800" y="1752600"/>
            <a:ext cx="20924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Mostly pick</a:t>
            </a:r>
          </a:p>
          <a:p>
            <a:pPr algn="ctr"/>
            <a:r>
              <a:rPr lang="en-US" sz="3200" dirty="0" smtClean="0"/>
              <a:t>“same”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 rot="1084889" flipH="1" flipV="1">
            <a:off x="4034837" y="373384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rot="150157" flipH="1" flipV="1">
            <a:off x="3886232" y="303357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86200" y="304800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95800" y="152400"/>
            <a:ext cx="609600" cy="6477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28800" y="1752600"/>
            <a:ext cx="20924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Mostly pick</a:t>
            </a:r>
          </a:p>
          <a:p>
            <a:pPr algn="ctr"/>
            <a:r>
              <a:rPr lang="en-US" sz="3200" dirty="0" smtClean="0"/>
              <a:t>“same”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1143000"/>
            <a:ext cx="20924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Mostly pick</a:t>
            </a:r>
          </a:p>
          <a:p>
            <a:pPr algn="ctr"/>
            <a:r>
              <a:rPr lang="en-US" sz="3200" dirty="0" smtClean="0"/>
              <a:t>“different”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9361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 rot="1084889" flipH="1" flipV="1">
            <a:off x="4034837" y="373384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rot="150157" flipH="1" flipV="1">
            <a:off x="3886232" y="303357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86200" y="304800"/>
            <a:ext cx="1600200" cy="579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495800" y="152400"/>
            <a:ext cx="609600" cy="6477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1084889">
            <a:off x="2070323" y="-85087"/>
            <a:ext cx="5431762" cy="6723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28800" y="1752600"/>
            <a:ext cx="20924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Mostly pick</a:t>
            </a:r>
          </a:p>
          <a:p>
            <a:pPr algn="ctr"/>
            <a:r>
              <a:rPr lang="en-US" sz="3200" dirty="0" smtClean="0"/>
              <a:t>“same”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1143000"/>
            <a:ext cx="20924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Mostly pick</a:t>
            </a:r>
          </a:p>
          <a:p>
            <a:pPr algn="ctr"/>
            <a:r>
              <a:rPr lang="en-US" sz="3200" dirty="0" smtClean="0"/>
              <a:t>“different”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114800" y="990600"/>
            <a:ext cx="11751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50/50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6197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par>
              <p:cTn/>
            </p:par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514600" y="914400"/>
            <a:ext cx="609600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24200" y="1524000"/>
            <a:ext cx="1752600" cy="2362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9525564">
            <a:off x="2279110" y="1508262"/>
            <a:ext cx="2362200" cy="259080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56933" cy="257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0" y="770467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2133600" y="8467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76400" y="457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393622" y="393622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81000" y="2362200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67631"/>
            <a:ext cx="2057400" cy="225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2362200"/>
            <a:ext cx="1645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</a:t>
            </a:r>
          </a:p>
          <a:p>
            <a:pPr algn="ctr"/>
            <a:r>
              <a:rPr lang="en-US" sz="3600" dirty="0" smtClean="0"/>
              <a:t>Difficult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5083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91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600" y="5562600"/>
            <a:ext cx="901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 tasks are about abstract categories, but # of categories is different, and range of features</a:t>
            </a:r>
          </a:p>
          <a:p>
            <a:r>
              <a:rPr lang="en-US" dirty="0" smtClean="0"/>
              <a:t>In the categories is different, hard to infer from behavior what they are doing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3657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52600"/>
            <a:ext cx="305696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19400" y="762000"/>
            <a:ext cx="38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about differences between tasks?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6553200"/>
            <a:ext cx="1237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It’s not that one task is more difficult than another it’s that we test the wrong hypotheses, are the monkeys doing the same thing/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600" y="5562600"/>
            <a:ext cx="901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 tasks are about abstract categories, but # of categories is different, and range of features</a:t>
            </a:r>
          </a:p>
          <a:p>
            <a:r>
              <a:rPr lang="en-US" dirty="0" smtClean="0"/>
              <a:t>In the categories is different, hard to infer from behavior what they are doing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3657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52600"/>
            <a:ext cx="305696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19400" y="762000"/>
            <a:ext cx="384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about differences between tasks?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381000"/>
            <a:ext cx="11456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Pointing out that inferring difficulty from your speed of learning is backwards?</a:t>
            </a:r>
          </a:p>
          <a:p>
            <a:r>
              <a:rPr lang="en-US" dirty="0" smtClean="0"/>
              <a:t>Are monkeys really doing something completely different? Or are they not set up to learn this kind of abstract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3 at 1.2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"/>
            <a:ext cx="70104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67631"/>
            <a:ext cx="2057400" cy="225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16" name="TextBox 15"/>
          <p:cNvSpPr txBox="1"/>
          <p:nvPr/>
        </p:nvSpPr>
        <p:spPr>
          <a:xfrm>
            <a:off x="6188213" y="4876800"/>
            <a:ext cx="1956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Hard, but</a:t>
            </a:r>
          </a:p>
          <a:p>
            <a:pPr algn="ctr"/>
            <a:r>
              <a:rPr lang="en-US" sz="3600" dirty="0" smtClean="0"/>
              <a:t>doable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>
            <a:off x="6324600" y="2362200"/>
            <a:ext cx="1645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</a:t>
            </a:r>
          </a:p>
          <a:p>
            <a:pPr algn="ctr"/>
            <a:r>
              <a:rPr lang="en-US" sz="3600" dirty="0" smtClean="0"/>
              <a:t>Difficult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3052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67631"/>
            <a:ext cx="2057400" cy="225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16" name="TextBox 15"/>
          <p:cNvSpPr txBox="1"/>
          <p:nvPr/>
        </p:nvSpPr>
        <p:spPr>
          <a:xfrm>
            <a:off x="6188213" y="4876800"/>
            <a:ext cx="1956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Hard, but</a:t>
            </a:r>
          </a:p>
          <a:p>
            <a:pPr algn="ctr"/>
            <a:r>
              <a:rPr lang="en-US" sz="3600" dirty="0" smtClean="0"/>
              <a:t>doable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6019800"/>
            <a:ext cx="280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24600" y="2362200"/>
            <a:ext cx="1645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</a:t>
            </a:r>
          </a:p>
          <a:p>
            <a:pPr algn="ctr"/>
            <a:r>
              <a:rPr lang="en-US" sz="3600" dirty="0" smtClean="0"/>
              <a:t>Difficult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09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567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humans…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973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(human) brain areas compute categories, and what algorithms do they use?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>
                <a:latin typeface="Helvetica"/>
                <a:cs typeface="Helvetica"/>
              </a:rPr>
              <a:t>What is it like to be a monkey?</a:t>
            </a:r>
            <a:endParaRPr lang="en-US" sz="4800" strike="sngStrike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8614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(human) brain areas compute categories, and what algorithms do they use?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486400" y="1143000"/>
            <a:ext cx="609600" cy="1143000"/>
          </a:xfrm>
          <a:prstGeom prst="straightConnector1">
            <a:avLst/>
          </a:prstGeom>
          <a:ln w="762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1524000" y="1752600"/>
            <a:ext cx="115087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features do we think are important?</a:t>
            </a:r>
          </a:p>
          <a:p>
            <a:r>
              <a:rPr lang="en-US" dirty="0" smtClean="0"/>
              <a:t>Humans bring very different things to the table compared to monkeys</a:t>
            </a:r>
          </a:p>
          <a:p>
            <a:r>
              <a:rPr lang="en-US" dirty="0" smtClean="0"/>
              <a:t>It could be the simplest rule –you won’t know</a:t>
            </a:r>
          </a:p>
          <a:p>
            <a:endParaRPr lang="en-US" dirty="0"/>
          </a:p>
          <a:p>
            <a:r>
              <a:rPr lang="en-US" dirty="0" smtClean="0"/>
              <a:t>At a minimum we should ask the question, but it isn’t clear what the explanation is or what it means for neurophysiology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1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828800" y="3581400"/>
            <a:ext cx="2362200" cy="3581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43400" y="3733800"/>
            <a:ext cx="3810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4800"/>
            <a:ext cx="57912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2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828800" y="3581400"/>
            <a:ext cx="2362200" cy="3581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43400" y="3733800"/>
            <a:ext cx="3810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4800"/>
            <a:ext cx="5791200" cy="2844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" y="4114800"/>
            <a:ext cx="37831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Operationalizing</a:t>
            </a:r>
          </a:p>
          <a:p>
            <a:pPr algn="ctr"/>
            <a:r>
              <a:rPr lang="en-US" sz="4200" dirty="0" smtClean="0"/>
              <a:t>Cognition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82206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581400"/>
            <a:ext cx="4161252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7400" y="3429000"/>
            <a:ext cx="2438400" cy="3581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9600" y="3581400"/>
            <a:ext cx="3810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4800"/>
            <a:ext cx="5791200" cy="2844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09800" y="6400800"/>
            <a:ext cx="72390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800" y="4114800"/>
            <a:ext cx="37831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Operationalizing</a:t>
            </a:r>
          </a:p>
          <a:p>
            <a:pPr algn="ctr"/>
            <a:r>
              <a:rPr lang="en-US" sz="4200" dirty="0" smtClean="0"/>
              <a:t>Cognition</a:t>
            </a:r>
            <a:endParaRPr lang="en-US" sz="4200" dirty="0"/>
          </a:p>
        </p:txBody>
      </p:sp>
      <p:sp>
        <p:nvSpPr>
          <p:cNvPr id="2" name="TextBox 1"/>
          <p:cNvSpPr txBox="1"/>
          <p:nvPr/>
        </p:nvSpPr>
        <p:spPr>
          <a:xfrm>
            <a:off x="6172200" y="762000"/>
            <a:ext cx="4446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issues with humans</a:t>
            </a:r>
          </a:p>
          <a:p>
            <a:r>
              <a:rPr lang="en-US" dirty="0" smtClean="0"/>
              <a:t>Operationalizing tasks and making</a:t>
            </a:r>
          </a:p>
          <a:p>
            <a:r>
              <a:rPr lang="en-US" dirty="0" smtClean="0"/>
              <a:t>Sure that the cognitive task is actually correct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4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81000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76337" y="2057400"/>
            <a:ext cx="28562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Thank you!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80" y="4255923"/>
            <a:ext cx="1341120" cy="19158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4953000"/>
            <a:ext cx="1536700" cy="16684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276600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343400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2746" y="6248400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5029200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567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humans…</a:t>
            </a:r>
          </a:p>
          <a:p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2000" y="2743200"/>
            <a:ext cx="715224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And when that breaks down, using </a:t>
            </a:r>
            <a:endParaRPr lang="en-US" sz="3600" dirty="0" smtClean="0"/>
          </a:p>
          <a:p>
            <a:r>
              <a:rPr lang="en-US" sz="3600" dirty="0" smtClean="0"/>
              <a:t>humans </a:t>
            </a:r>
            <a:r>
              <a:rPr lang="en-US" sz="3600" dirty="0"/>
              <a:t>as models for the monkeys…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11960</TotalTime>
  <Words>621</Words>
  <Application>Microsoft Macintosh PowerPoint</Application>
  <PresentationFormat>On-screen Show (4:3)</PresentationFormat>
  <Paragraphs>129</Paragraphs>
  <Slides>56</Slides>
  <Notes>1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GLab</cp:lastModifiedBy>
  <cp:revision>254</cp:revision>
  <dcterms:created xsi:type="dcterms:W3CDTF">2016-02-09T18:39:14Z</dcterms:created>
  <dcterms:modified xsi:type="dcterms:W3CDTF">2016-02-24T00:29:21Z</dcterms:modified>
</cp:coreProperties>
</file>